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61" r:id="rId3"/>
    <p:sldId id="258" r:id="rId4"/>
    <p:sldId id="259" r:id="rId5"/>
    <p:sldId id="260" r:id="rId6"/>
    <p:sldId id="263" r:id="rId7"/>
    <p:sldId id="267" r:id="rId8"/>
    <p:sldId id="269" r:id="rId9"/>
    <p:sldId id="265" r:id="rId10"/>
    <p:sldId id="282" r:id="rId11"/>
    <p:sldId id="284" r:id="rId12"/>
    <p:sldId id="285" r:id="rId13"/>
    <p:sldId id="270" r:id="rId14"/>
    <p:sldId id="281" r:id="rId15"/>
    <p:sldId id="283"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15" autoAdjust="0"/>
  </p:normalViewPr>
  <p:slideViewPr>
    <p:cSldViewPr snapToGrid="0">
      <p:cViewPr varScale="1">
        <p:scale>
          <a:sx n="51" d="100"/>
          <a:sy n="51" d="100"/>
        </p:scale>
        <p:origin x="904" y="24"/>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2021/10/6</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7</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8</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 y="0"/>
            <a:ext cx="9144001" cy="1109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9313" y="886902"/>
            <a:ext cx="7886700" cy="1325563"/>
          </a:xfrm>
        </p:spPr>
        <p:txBody>
          <a:bodyPr>
            <a:normAutofit/>
          </a:bodyPr>
          <a:lstStyle/>
          <a:p>
            <a:r>
              <a:rPr kumimoji="1" lang="ja-JP" altLang="en-US" sz="3600" dirty="0"/>
              <a:t>研究背景</a:t>
            </a:r>
          </a:p>
        </p:txBody>
      </p:sp>
      <p:sp>
        <p:nvSpPr>
          <p:cNvPr id="3" name="コンテンツ プレースホルダー 2"/>
          <p:cNvSpPr>
            <a:spLocks noGrp="1"/>
          </p:cNvSpPr>
          <p:nvPr>
            <p:ph idx="1"/>
          </p:nvPr>
        </p:nvSpPr>
        <p:spPr>
          <a:xfrm>
            <a:off x="420157" y="1753077"/>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サイトを構築し，ロードバランスする場合も少なくない．</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5" name="テキスト ボックス 4"/>
          <p:cNvSpPr txBox="1"/>
          <p:nvPr/>
        </p:nvSpPr>
        <p:spPr>
          <a:xfrm>
            <a:off x="0" y="200623"/>
            <a:ext cx="8974666" cy="769441"/>
          </a:xfrm>
          <a:prstGeom prst="rect">
            <a:avLst/>
          </a:prstGeom>
          <a:noFill/>
        </p:spPr>
        <p:txBody>
          <a:bodyPr wrap="square" rtlCol="0">
            <a:spAutoFit/>
          </a:bodyPr>
          <a:lstStyle/>
          <a:p>
            <a:pPr algn="ctr"/>
            <a:r>
              <a:rPr lang="ja-JP" altLang="en-US" sz="2200" dirty="0">
                <a:solidFill>
                  <a:schemeClr val="bg1"/>
                </a:solidFill>
              </a:rPr>
              <a:t>観光地検索システムにおけるレスポンス速度を考慮したロードバランサー</a:t>
            </a:r>
            <a:endParaRPr lang="en-US" altLang="ja-JP" sz="2200" dirty="0">
              <a:solidFill>
                <a:schemeClr val="bg1"/>
              </a:solidFill>
            </a:endParaRPr>
          </a:p>
          <a:p>
            <a:pPr algn="ctr"/>
            <a:r>
              <a:rPr lang="en-US" altLang="ja-JP" sz="2200" dirty="0" smtClean="0">
                <a:solidFill>
                  <a:schemeClr val="bg1"/>
                </a:solidFill>
              </a:rPr>
              <a:t>1821086  </a:t>
            </a:r>
            <a:r>
              <a:rPr lang="ja-JP" altLang="en-US" sz="2200" dirty="0" smtClean="0">
                <a:solidFill>
                  <a:schemeClr val="bg1"/>
                </a:solidFill>
              </a:rPr>
              <a:t>松尾</a:t>
            </a:r>
            <a:r>
              <a:rPr lang="ja-JP" altLang="en-US" sz="2200" dirty="0">
                <a:solidFill>
                  <a:schemeClr val="bg1"/>
                </a:solidFill>
              </a:rPr>
              <a:t>祐</a:t>
            </a:r>
            <a:r>
              <a:rPr lang="ja-JP" altLang="en-US" sz="2200" dirty="0" smtClean="0">
                <a:solidFill>
                  <a:schemeClr val="bg1"/>
                </a:solidFill>
              </a:rPr>
              <a:t>介　指導教員：鷹野孝典</a:t>
            </a:r>
            <a:endParaRPr lang="en-US" altLang="ja-JP" sz="2200" dirty="0">
              <a:solidFill>
                <a:schemeClr val="bg1"/>
              </a:solidFill>
            </a:endParaRPr>
          </a:p>
        </p:txBody>
      </p:sp>
      <p:sp>
        <p:nvSpPr>
          <p:cNvPr id="7" name="テキスト ボックス 6"/>
          <p:cNvSpPr txBox="1"/>
          <p:nvPr/>
        </p:nvSpPr>
        <p:spPr>
          <a:xfrm>
            <a:off x="4633887" y="1142423"/>
            <a:ext cx="4453467" cy="400110"/>
          </a:xfrm>
          <a:prstGeom prst="rect">
            <a:avLst/>
          </a:prstGeom>
          <a:noFill/>
        </p:spPr>
        <p:txBody>
          <a:bodyPr wrap="square" rtlCol="0">
            <a:spAutoFit/>
          </a:bodyPr>
          <a:lstStyle/>
          <a:p>
            <a:pPr algn="r"/>
            <a:r>
              <a:rPr lang="ja-JP" altLang="en-US" sz="2000" dirty="0"/>
              <a:t>情報工</a:t>
            </a:r>
            <a:r>
              <a:rPr lang="ja-JP" altLang="en-US" sz="2000" dirty="0" smtClean="0"/>
              <a:t>学科</a:t>
            </a:r>
            <a:r>
              <a:rPr lang="ja-JP" altLang="en-US" sz="2000" dirty="0"/>
              <a:t>　</a:t>
            </a:r>
            <a:endParaRPr lang="en-US" altLang="ja-JP" sz="2000"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10</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矢印 7"/>
          <p:cNvSpPr/>
          <p:nvPr/>
        </p:nvSpPr>
        <p:spPr>
          <a:xfrm rot="16200000">
            <a:off x="2607154" y="4139224"/>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実験に関して</a:t>
            </a:r>
            <a:endParaRPr kumimoji="1" lang="ja-JP" altLang="en-US" dirty="0"/>
          </a:p>
        </p:txBody>
      </p:sp>
      <p:sp>
        <p:nvSpPr>
          <p:cNvPr id="3" name="コンテンツ プレースホルダー 2"/>
          <p:cNvSpPr>
            <a:spLocks noGrp="1"/>
          </p:cNvSpPr>
          <p:nvPr>
            <p:ph idx="1"/>
          </p:nvPr>
        </p:nvSpPr>
        <p:spPr>
          <a:xfrm>
            <a:off x="628650" y="1825625"/>
            <a:ext cx="7886700" cy="1249348"/>
          </a:xfrm>
        </p:spPr>
        <p:txBody>
          <a:bodyPr/>
          <a:lstStyle/>
          <a:p>
            <a:r>
              <a:rPr kumimoji="1" lang="ja-JP" altLang="en-US" dirty="0" smtClean="0"/>
              <a:t>自作した動的ロードバランサと一般的によく使われるロードバランサの方式（ラウンドロビン）を比較して実験を行う。</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sp>
        <p:nvSpPr>
          <p:cNvPr id="5" name="角丸四角形 4"/>
          <p:cNvSpPr/>
          <p:nvPr/>
        </p:nvSpPr>
        <p:spPr>
          <a:xfrm>
            <a:off x="628650" y="3222433"/>
            <a:ext cx="2095838" cy="102768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6" name="角丸四角形 5"/>
          <p:cNvSpPr/>
          <p:nvPr/>
        </p:nvSpPr>
        <p:spPr>
          <a:xfrm>
            <a:off x="2991525" y="3222433"/>
            <a:ext cx="2095838" cy="102768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928056" y="4690457"/>
            <a:ext cx="3787074" cy="70400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3091850" y="4321125"/>
            <a:ext cx="3778287" cy="369332"/>
          </a:xfrm>
          <a:prstGeom prst="rect">
            <a:avLst/>
          </a:prstGeom>
          <a:noFill/>
        </p:spPr>
        <p:txBody>
          <a:bodyPr wrap="square" rtlCol="0">
            <a:spAutoFit/>
          </a:bodyPr>
          <a:lstStyle/>
          <a:p>
            <a:r>
              <a:rPr kumimoji="1" lang="ja-JP" altLang="en-US" dirty="0" smtClean="0"/>
              <a:t>それぞれ</a:t>
            </a:r>
            <a:r>
              <a:rPr lang="ja-JP" altLang="en-US" dirty="0" smtClean="0"/>
              <a:t>応答速度</a:t>
            </a:r>
            <a:r>
              <a:rPr kumimoji="1" lang="ja-JP" altLang="en-US" dirty="0" smtClean="0"/>
              <a:t>計測</a:t>
            </a: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908340352"/>
              </p:ext>
            </p:extLst>
          </p:nvPr>
        </p:nvGraphicFramePr>
        <p:xfrm>
          <a:off x="5707582" y="3209909"/>
          <a:ext cx="2894253" cy="1854200"/>
        </p:xfrm>
        <a:graphic>
          <a:graphicData uri="http://schemas.openxmlformats.org/drawingml/2006/table">
            <a:tbl>
              <a:tblPr firstRow="1" bandRow="1">
                <a:tableStyleId>{F2DE63D5-997A-4646-A377-4702673A728D}</a:tableStyleId>
              </a:tblPr>
              <a:tblGrid>
                <a:gridCol w="964751">
                  <a:extLst>
                    <a:ext uri="{9D8B030D-6E8A-4147-A177-3AD203B41FA5}">
                      <a16:colId xmlns:a16="http://schemas.microsoft.com/office/drawing/2014/main" val="1583465725"/>
                    </a:ext>
                  </a:extLst>
                </a:gridCol>
                <a:gridCol w="964751">
                  <a:extLst>
                    <a:ext uri="{9D8B030D-6E8A-4147-A177-3AD203B41FA5}">
                      <a16:colId xmlns:a16="http://schemas.microsoft.com/office/drawing/2014/main" val="149131623"/>
                    </a:ext>
                  </a:extLst>
                </a:gridCol>
                <a:gridCol w="964751">
                  <a:extLst>
                    <a:ext uri="{9D8B030D-6E8A-4147-A177-3AD203B41FA5}">
                      <a16:colId xmlns:a16="http://schemas.microsoft.com/office/drawing/2014/main" val="427979032"/>
                    </a:ext>
                  </a:extLst>
                </a:gridCol>
              </a:tblGrid>
              <a:tr h="370840">
                <a:tc>
                  <a:txBody>
                    <a:bodyPr/>
                    <a:lstStyle/>
                    <a:p>
                      <a:pPr algn="ctr"/>
                      <a:r>
                        <a:rPr kumimoji="1" lang="ja-JP" altLang="en-US" dirty="0" smtClean="0"/>
                        <a:t>時刻</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自作</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kumimoji="1" lang="ja-JP" altLang="en-US" dirty="0" smtClean="0"/>
                        <a:t>一般</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266246461"/>
                  </a:ext>
                </a:extLst>
              </a:tr>
              <a:tr h="370840">
                <a:tc>
                  <a:txBody>
                    <a:bodyPr/>
                    <a:lstStyle/>
                    <a:p>
                      <a:pPr algn="ctr"/>
                      <a:r>
                        <a:rPr kumimoji="1" lang="en-US" altLang="ja-JP" dirty="0" smtClean="0"/>
                        <a:t>1:00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0.43</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1.32</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1690847"/>
                  </a:ext>
                </a:extLst>
              </a:tr>
              <a:tr h="370840">
                <a:tc>
                  <a:txBody>
                    <a:bodyPr/>
                    <a:lstStyle/>
                    <a:p>
                      <a:pPr algn="ctr"/>
                      <a:r>
                        <a:rPr kumimoji="1" lang="en-US" altLang="ja-JP" dirty="0" smtClean="0"/>
                        <a:t>2:00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0.34</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1.22</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443830"/>
                  </a:ext>
                </a:extLst>
              </a:tr>
              <a:tr h="370840">
                <a:tc>
                  <a:txBody>
                    <a:bodyPr/>
                    <a:lstStyle/>
                    <a:p>
                      <a:pPr algn="ctr"/>
                      <a:r>
                        <a:rPr kumimoji="1" lang="en-US" altLang="ja-JP" dirty="0" smtClean="0"/>
                        <a:t>3:00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0.44</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0.93</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0181069"/>
                  </a:ext>
                </a:extLst>
              </a:tr>
              <a:tr h="370840">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2815651"/>
                  </a:ext>
                </a:extLst>
              </a:tr>
            </a:tbl>
          </a:graphicData>
        </a:graphic>
      </p:graphicFrame>
      <p:sp>
        <p:nvSpPr>
          <p:cNvPr id="12" name="テキスト ボックス 11"/>
          <p:cNvSpPr txBox="1"/>
          <p:nvPr/>
        </p:nvSpPr>
        <p:spPr>
          <a:xfrm>
            <a:off x="6172041" y="5135113"/>
            <a:ext cx="2243676" cy="369332"/>
          </a:xfrm>
          <a:prstGeom prst="rect">
            <a:avLst/>
          </a:prstGeom>
          <a:noFill/>
        </p:spPr>
        <p:txBody>
          <a:bodyPr wrap="square" rtlCol="0">
            <a:spAutoFit/>
          </a:bodyPr>
          <a:lstStyle/>
          <a:p>
            <a:r>
              <a:rPr kumimoji="1" lang="ja-JP" altLang="en-US" dirty="0" smtClean="0"/>
              <a:t>データを取っていく。</a:t>
            </a:r>
            <a:endParaRPr kumimoji="1" lang="ja-JP" altLang="en-US" dirty="0"/>
          </a:p>
        </p:txBody>
      </p:sp>
      <p:sp>
        <p:nvSpPr>
          <p:cNvPr id="13" name="テキスト ボックス 12"/>
          <p:cNvSpPr txBox="1"/>
          <p:nvPr/>
        </p:nvSpPr>
        <p:spPr>
          <a:xfrm>
            <a:off x="5070805" y="5443561"/>
            <a:ext cx="2774289" cy="646331"/>
          </a:xfrm>
          <a:prstGeom prst="rect">
            <a:avLst/>
          </a:prstGeom>
          <a:noFill/>
        </p:spPr>
        <p:txBody>
          <a:bodyPr wrap="square" rtlCol="0">
            <a:spAutoFit/>
          </a:bodyPr>
          <a:lstStyle/>
          <a:p>
            <a:r>
              <a:rPr lang="ja-JP" altLang="en-US" dirty="0" smtClean="0"/>
              <a:t>自作の応答平均：</a:t>
            </a:r>
            <a:r>
              <a:rPr lang="en-US" altLang="ja-JP" dirty="0" smtClean="0"/>
              <a:t>0.5</a:t>
            </a:r>
            <a:r>
              <a:rPr lang="ja-JP" altLang="en-US" dirty="0" smtClean="0"/>
              <a:t>秒</a:t>
            </a:r>
            <a:endParaRPr lang="en-US" altLang="ja-JP" dirty="0" smtClean="0"/>
          </a:p>
          <a:p>
            <a:r>
              <a:rPr kumimoji="1" lang="ja-JP" altLang="en-US" dirty="0" smtClean="0"/>
              <a:t>一般の応答平均：</a:t>
            </a:r>
            <a:r>
              <a:rPr kumimoji="1" lang="en-US" altLang="ja-JP" dirty="0" smtClean="0"/>
              <a:t>0.9</a:t>
            </a:r>
            <a:r>
              <a:rPr kumimoji="1" lang="ja-JP" altLang="en-US" dirty="0" smtClean="0"/>
              <a:t>秒</a:t>
            </a:r>
            <a:endParaRPr kumimoji="1" lang="ja-JP" altLang="en-US" dirty="0"/>
          </a:p>
        </p:txBody>
      </p:sp>
      <p:sp>
        <p:nvSpPr>
          <p:cNvPr id="14" name="テキスト ボックス 13"/>
          <p:cNvSpPr txBox="1"/>
          <p:nvPr/>
        </p:nvSpPr>
        <p:spPr>
          <a:xfrm>
            <a:off x="350773" y="6044069"/>
            <a:ext cx="7377341" cy="646331"/>
          </a:xfrm>
          <a:prstGeom prst="rect">
            <a:avLst/>
          </a:prstGeom>
          <a:noFill/>
        </p:spPr>
        <p:txBody>
          <a:bodyPr wrap="square" rtlCol="0">
            <a:spAutoFit/>
          </a:bodyPr>
          <a:lstStyle/>
          <a:p>
            <a:r>
              <a:rPr lang="ja-JP" altLang="en-US" dirty="0" smtClean="0"/>
              <a:t>実験から、性能</a:t>
            </a:r>
            <a:r>
              <a:rPr lang="ja-JP" altLang="en-US" dirty="0"/>
              <a:t>や通信装置の性能に</a:t>
            </a:r>
            <a:r>
              <a:rPr lang="ja-JP" altLang="en-US" b="1" dirty="0"/>
              <a:t>バラつき</a:t>
            </a:r>
            <a:r>
              <a:rPr lang="ja-JP" altLang="en-US" dirty="0"/>
              <a:t>がある</a:t>
            </a:r>
            <a:r>
              <a:rPr lang="ja-JP" altLang="en-US" dirty="0" smtClean="0"/>
              <a:t>場合において</a:t>
            </a:r>
            <a:r>
              <a:rPr lang="en-US" altLang="ja-JP" dirty="0" smtClean="0"/>
              <a:t/>
            </a:r>
            <a:br>
              <a:rPr lang="en-US" altLang="ja-JP" dirty="0" smtClean="0"/>
            </a:br>
            <a:r>
              <a:rPr lang="ja-JP" altLang="en-US" dirty="0" smtClean="0"/>
              <a:t>この方法は効果的といえる！と言いたい。当然実験してみないと分からない。</a:t>
            </a:r>
            <a:endParaRPr kumimoji="1" lang="ja-JP" altLang="en-US" dirty="0"/>
          </a:p>
        </p:txBody>
      </p:sp>
    </p:spTree>
    <p:extLst>
      <p:ext uri="{BB962C8B-B14F-4D97-AF65-F5344CB8AC3E}">
        <p14:creationId xmlns:p14="http://schemas.microsoft.com/office/powerpoint/2010/main" val="612006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実験に関して</a:t>
            </a:r>
            <a:endParaRPr kumimoji="1" lang="ja-JP" altLang="en-US" dirty="0"/>
          </a:p>
        </p:txBody>
      </p:sp>
      <p:sp>
        <p:nvSpPr>
          <p:cNvPr id="3" name="コンテンツ プレースホルダー 2"/>
          <p:cNvSpPr>
            <a:spLocks noGrp="1"/>
          </p:cNvSpPr>
          <p:nvPr>
            <p:ph idx="1"/>
          </p:nvPr>
        </p:nvSpPr>
        <p:spPr>
          <a:xfrm>
            <a:off x="628650" y="1825624"/>
            <a:ext cx="7886700" cy="4081561"/>
          </a:xfrm>
        </p:spPr>
        <p:txBody>
          <a:bodyPr>
            <a:normAutofit fontScale="92500"/>
          </a:bodyPr>
          <a:lstStyle/>
          <a:p>
            <a:r>
              <a:rPr lang="ja-JP" altLang="en-US" dirty="0" smtClean="0"/>
              <a:t>バラつきのあるサーバを部分</a:t>
            </a:r>
            <a:r>
              <a:rPr lang="ja-JP" altLang="en-US" dirty="0"/>
              <a:t>をどう実験で配慮するか</a:t>
            </a:r>
            <a:br>
              <a:rPr lang="ja-JP" altLang="en-US" dirty="0"/>
            </a:br>
            <a:r>
              <a:rPr lang="ja-JP" altLang="en-US" dirty="0" smtClean="0"/>
              <a:t>現状：同性能</a:t>
            </a:r>
            <a:r>
              <a:rPr lang="ja-JP" altLang="en-US" dirty="0"/>
              <a:t>ラズパイ</a:t>
            </a:r>
            <a:r>
              <a:rPr lang="en-US" altLang="ja-JP" dirty="0"/>
              <a:t>3</a:t>
            </a:r>
            <a:r>
              <a:rPr lang="ja-JP" altLang="en-US" dirty="0"/>
              <a:t>つ＋</a:t>
            </a:r>
            <a:r>
              <a:rPr lang="en-US" altLang="ja-JP" dirty="0"/>
              <a:t>LB</a:t>
            </a:r>
            <a:r>
              <a:rPr lang="ja-JP" altLang="en-US" dirty="0"/>
              <a:t>機で実験して</a:t>
            </a:r>
            <a:r>
              <a:rPr lang="ja-JP" altLang="en-US" dirty="0" smtClean="0"/>
              <a:t>いる</a:t>
            </a:r>
            <a:r>
              <a:rPr lang="ja-JP" altLang="en-US" dirty="0"/>
              <a:t/>
            </a:r>
            <a:br>
              <a:rPr lang="ja-JP" altLang="en-US" dirty="0"/>
            </a:br>
            <a:r>
              <a:rPr lang="ja-JP" altLang="en-US" dirty="0"/>
              <a:t/>
            </a:r>
            <a:br>
              <a:rPr lang="ja-JP" altLang="en-US" dirty="0"/>
            </a:br>
            <a:r>
              <a:rPr lang="ja-JP" altLang="en-US" dirty="0"/>
              <a:t>↓思いつき</a:t>
            </a:r>
            <a:br>
              <a:rPr lang="ja-JP" altLang="en-US" dirty="0"/>
            </a:br>
            <a:r>
              <a:rPr lang="ja-JP" altLang="en-US" dirty="0"/>
              <a:t/>
            </a:r>
            <a:br>
              <a:rPr lang="ja-JP" altLang="en-US" dirty="0"/>
            </a:br>
            <a:r>
              <a:rPr lang="en-US" altLang="ja-JP" dirty="0"/>
              <a:t>81</a:t>
            </a:r>
            <a:r>
              <a:rPr lang="ja-JP" altLang="en-US" dirty="0"/>
              <a:t>：メモリ使用率を上げる</a:t>
            </a:r>
            <a:br>
              <a:rPr lang="ja-JP" altLang="en-US" dirty="0"/>
            </a:br>
            <a:r>
              <a:rPr lang="en-US" altLang="ja-JP" dirty="0"/>
              <a:t>82</a:t>
            </a:r>
            <a:r>
              <a:rPr lang="ja-JP" altLang="en-US" dirty="0"/>
              <a:t>：</a:t>
            </a:r>
            <a:r>
              <a:rPr lang="en-US" altLang="ja-JP" dirty="0"/>
              <a:t>CPU</a:t>
            </a:r>
            <a:r>
              <a:rPr lang="ja-JP" altLang="en-US" dirty="0"/>
              <a:t>使用率</a:t>
            </a:r>
            <a:r>
              <a:rPr lang="ja-JP" altLang="en-US" dirty="0" smtClean="0"/>
              <a:t>を上げる</a:t>
            </a:r>
            <a:r>
              <a:rPr lang="ja-JP" altLang="en-US" dirty="0"/>
              <a:t/>
            </a:r>
            <a:br>
              <a:rPr lang="ja-JP" altLang="en-US" dirty="0"/>
            </a:br>
            <a:r>
              <a:rPr lang="en-US" altLang="ja-JP" dirty="0"/>
              <a:t>83</a:t>
            </a:r>
            <a:r>
              <a:rPr lang="ja-JP" altLang="en-US" dirty="0"/>
              <a:t>：ルータから遠ざけて通信環境悪化を再現</a:t>
            </a:r>
            <a:br>
              <a:rPr lang="ja-JP" altLang="en-US" dirty="0"/>
            </a:br>
            <a:r>
              <a:rPr lang="ja-JP" altLang="en-US" dirty="0"/>
              <a:t>等をして異種のコンピューターを再現。</a:t>
            </a:r>
            <a:br>
              <a:rPr lang="ja-JP" altLang="en-US" dirty="0"/>
            </a:br>
            <a:r>
              <a:rPr lang="ja-JP" altLang="en-US" dirty="0"/>
              <a:t/>
            </a:r>
            <a:br>
              <a:rPr lang="ja-JP" altLang="en-US" dirty="0"/>
            </a:br>
            <a:r>
              <a:rPr lang="en-US" altLang="ja-JP" dirty="0"/>
              <a:t>81</a:t>
            </a:r>
            <a:r>
              <a:rPr lang="ja-JP" altLang="en-US" dirty="0" err="1"/>
              <a:t>、</a:t>
            </a:r>
            <a:r>
              <a:rPr lang="en-US" altLang="ja-JP" dirty="0"/>
              <a:t>82</a:t>
            </a:r>
            <a:r>
              <a:rPr lang="ja-JP" altLang="en-US" dirty="0"/>
              <a:t>に関しては、</a:t>
            </a:r>
            <a:r>
              <a:rPr lang="en-US" altLang="ja-JP" dirty="0"/>
              <a:t>stress </a:t>
            </a:r>
            <a:r>
              <a:rPr lang="ja-JP" altLang="en-US" dirty="0"/>
              <a:t>コマンドがよさそう。</a:t>
            </a:r>
            <a:endParaRPr kumimoji="1" lang="ja-JP" altLang="en-US" dirty="0"/>
          </a:p>
        </p:txBody>
      </p:sp>
      <p:sp>
        <p:nvSpPr>
          <p:cNvPr id="4" name="スライド番号プレースホルダー 3"/>
          <p:cNvSpPr>
            <a:spLocks noGrp="1"/>
          </p:cNvSpPr>
          <p:nvPr>
            <p:ph type="sldNum" sz="quarter" idx="12"/>
          </p:nvPr>
        </p:nvSpPr>
        <p:spPr>
          <a:xfrm>
            <a:off x="6358317" y="6175325"/>
            <a:ext cx="2057400" cy="365125"/>
          </a:xfrm>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978700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smtClean="0">
                <a:latin typeface="ＭＳ Ｐゴシック" panose="020B0600070205080204" pitchFamily="50" charset="-128"/>
              </a:rPr>
              <a:t>サーバ計測システム</a:t>
            </a:r>
            <a:r>
              <a:rPr lang="ja-JP" altLang="en-US" b="1" u="sng" dirty="0">
                <a:latin typeface="ＭＳ Ｐゴシック" panose="020B0600070205080204" pitchFamily="50" charset="-128"/>
              </a:rPr>
              <a:t>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3200" dirty="0">
                <a:latin typeface="ＭＳ Ｐゴシック" panose="020B0600070205080204" pitchFamily="50" charset="-128"/>
              </a:rPr>
              <a:t>冗長的で性能が不均一なサーバの応答速度を計測する．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自分で考案した応答速度評価アルゴリズムを使い</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評価を付ける．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ロードバランサーは，</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評価に基づいて，</a:t>
            </a:r>
            <a:r>
              <a:rPr lang="ja-JP" altLang="en-US" sz="3200" dirty="0">
                <a:solidFill>
                  <a:srgbClr val="FF0000"/>
                </a:solidFill>
                <a:latin typeface="ＭＳ Ｐゴシック" panose="020B0600070205080204" pitchFamily="50" charset="-128"/>
              </a:rPr>
              <a:t>動的に</a:t>
            </a:r>
            <a:r>
              <a:rPr lang="ja-JP" altLang="en-US" sz="3200" dirty="0">
                <a:latin typeface="ＭＳ Ｐゴシック" panose="020B0600070205080204" pitchFamily="50" charset="-128"/>
              </a:rPr>
              <a:t>実行サーバの割り振りを行う．</a:t>
            </a:r>
            <a:endParaRPr lang="ja-JP" altLang="en-US" sz="3200" dirty="0"/>
          </a:p>
          <a:p>
            <a:pPr marL="0" indent="0">
              <a:buNone/>
            </a:pP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5095</TotalTime>
  <Words>1936</Words>
  <Application>Microsoft Office PowerPoint</Application>
  <PresentationFormat>画面に合わせる (4:3)</PresentationFormat>
  <Paragraphs>214</Paragraphs>
  <Slides>25</Slides>
  <Notes>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ＭＳ Ｐゴシック</vt:lpstr>
      <vt:lpstr>Arial</vt:lpstr>
      <vt:lpstr>Calibri</vt:lpstr>
      <vt:lpstr>Calibri Light</vt:lpstr>
      <vt:lpstr>Office テーマ</vt:lpstr>
      <vt:lpstr>研究背景</vt:lpstr>
      <vt:lpstr>関連研究</vt:lpstr>
      <vt:lpstr>研究課題</vt:lpstr>
      <vt:lpstr>研究動機</vt:lpstr>
      <vt:lpstr>研究目的</vt:lpstr>
      <vt:lpstr>提案方式図</vt:lpstr>
      <vt:lpstr>提案方式の処理手順</vt:lpstr>
      <vt:lpstr>サーバ応答速度の評価に基づいた割り振り方法を考案</vt:lpstr>
      <vt:lpstr>開発環境と進捗状況</vt:lpstr>
      <vt:lpstr>method2動作の様子</vt:lpstr>
      <vt:lpstr>実験に関して</vt:lpstr>
      <vt:lpstr>実験に関して</vt:lpstr>
      <vt:lpstr>これまで行ってきた 研究で使う技術の調査や自作プログラムの説明、動作の説明などは↓</vt:lpstr>
      <vt:lpstr>作成した動的ロードバランサ関連のプログラムを説明</vt:lpstr>
      <vt:lpstr>Method1に関して</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96</cp:revision>
  <cp:lastPrinted>2021-07-27T10:53:03Z</cp:lastPrinted>
  <dcterms:created xsi:type="dcterms:W3CDTF">2018-06-14T09:18:55Z</dcterms:created>
  <dcterms:modified xsi:type="dcterms:W3CDTF">2021-10-06T21:12:59Z</dcterms:modified>
</cp:coreProperties>
</file>